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AB7F028-8CBB-4AFA-9C4E-87F913A7471B}" type="datetimeFigureOut">
              <a:rPr lang="en-US" smtClean="0"/>
              <a:pPr/>
              <a:t>3/18/2010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D4F7214-05F5-4C95-A35F-BEBBDBB1AC5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Chapter 16 – The Evolution of Populations and Speciation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The frequencies of all types must add up to 1.0.</a:t>
            </a:r>
          </a:p>
          <a:p>
            <a:pPr>
              <a:buNone/>
            </a:pPr>
            <a:r>
              <a:rPr lang="en-US" dirty="0" smtClean="0"/>
              <a:t>1.0 – frequency of RR – frequency of </a:t>
            </a:r>
            <a:r>
              <a:rPr lang="en-US" dirty="0" err="1" smtClean="0"/>
              <a:t>rr</a:t>
            </a:r>
            <a:r>
              <a:rPr lang="en-US" dirty="0" smtClean="0"/>
              <a:t> = frequency of </a:t>
            </a:r>
            <a:r>
              <a:rPr lang="en-US" dirty="0" err="1" smtClean="0"/>
              <a:t>Rr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1.0 – 0.5625 – 0.0625 = 0.375 (</a:t>
            </a:r>
            <a:r>
              <a:rPr lang="en-US" dirty="0" err="1" smtClean="0"/>
              <a:t>Rr</a:t>
            </a:r>
            <a:r>
              <a:rPr lang="en-US" dirty="0" smtClean="0"/>
              <a:t>)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Hardy-Weinberg Genetic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Wilhelm Weinberg and Godfrey Hardy showed that allele frequencies in a population tend to remain the same from generation to generation unless acted on by outside influences.</a:t>
            </a:r>
          </a:p>
          <a:p>
            <a:pPr>
              <a:buNone/>
            </a:pPr>
            <a:r>
              <a:rPr lang="en-US" b="1" dirty="0" smtClean="0"/>
              <a:t>Hardy-Weinberg genetic equilibrium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for this to be true: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No net mutations occur; allele frequencies do not change overall because of mutation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Individuals neither enter nor leave the population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The population is large</a:t>
            </a:r>
          </a:p>
          <a:p>
            <a:pPr marL="514350" indent="-514350">
              <a:buAutoNum type="arabicPeriod"/>
            </a:pPr>
            <a:r>
              <a:rPr lang="en-US" dirty="0" smtClean="0"/>
              <a:t>Individuals mate randomly</a:t>
            </a:r>
          </a:p>
          <a:p>
            <a:pPr marL="514350" indent="-514350">
              <a:buAutoNum type="arabicPeriod"/>
            </a:pPr>
            <a:r>
              <a:rPr lang="en-US" dirty="0" smtClean="0"/>
              <a:t>Selection does not occur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theoretical.</a:t>
            </a:r>
          </a:p>
          <a:p>
            <a:r>
              <a:rPr lang="en-US" dirty="0" smtClean="0"/>
              <a:t>Hardy and Weinberg allowed us to see what disrupts equilibrium.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H.W.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Pg. 302</a:t>
            </a:r>
          </a:p>
          <a:p>
            <a:r>
              <a:rPr lang="en-US" dirty="0" smtClean="0"/>
              <a:t>Questions 1-6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Ch. 16: sec. 2 – Nonrandom Mating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species do not mate randomly.</a:t>
            </a:r>
          </a:p>
          <a:p>
            <a:r>
              <a:rPr lang="en-US" dirty="0" smtClean="0"/>
              <a:t>Most mate by geographic proximity. </a:t>
            </a:r>
          </a:p>
          <a:p>
            <a:r>
              <a:rPr lang="en-US" dirty="0" smtClean="0"/>
              <a:t>This might lead to organisms mating with closely related organisms.</a:t>
            </a:r>
          </a:p>
          <a:p>
            <a:r>
              <a:rPr lang="en-US" dirty="0" smtClean="0"/>
              <a:t>Increasing homozygous recessive genotypes. --- disorders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Assortative</a:t>
            </a:r>
            <a:r>
              <a:rPr lang="en-US" dirty="0" smtClean="0"/>
              <a:t> Mating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Selecting mates with similar characteristics.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Natural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5</a:t>
            </a:r>
            <a:r>
              <a:rPr lang="en-US" baseline="30000" dirty="0" smtClean="0"/>
              <a:t>th</a:t>
            </a:r>
            <a:r>
              <a:rPr lang="en-US" dirty="0" smtClean="0"/>
              <a:t> requirement for Genetic Equilibrium.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Stabilizing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with the average form of a trait have the highest fitness.</a:t>
            </a:r>
          </a:p>
          <a:p>
            <a:r>
              <a:rPr lang="en-US" dirty="0" smtClean="0"/>
              <a:t>Extreme forms are selected against.</a:t>
            </a:r>
          </a:p>
          <a:p>
            <a:r>
              <a:rPr lang="en-US" dirty="0" smtClean="0"/>
              <a:t>Allele frequencies stay the same.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Directional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with a more extreme form of a trait are selected for.</a:t>
            </a:r>
          </a:p>
          <a:p>
            <a:r>
              <a:rPr lang="en-US" dirty="0" smtClean="0"/>
              <a:t>Allele frequencies are going in a direction.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Genetic Equilibrium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Population genetics – study of evolution from a genetic point of view.</a:t>
            </a:r>
          </a:p>
          <a:p>
            <a:r>
              <a:rPr lang="en-US" dirty="0" smtClean="0"/>
              <a:t>Evolution – gradual change in the genetic material of a population.</a:t>
            </a:r>
          </a:p>
          <a:p>
            <a:r>
              <a:rPr lang="en-US" dirty="0" smtClean="0"/>
              <a:t>A population is the smallest unit in which evolution occurs.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Disruptive Selection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with either extreme variation are selected for.</a:t>
            </a:r>
          </a:p>
          <a:p>
            <a:r>
              <a:rPr lang="en-US" dirty="0" smtClean="0"/>
              <a:t>Individuals with the average form are selected against.</a:t>
            </a:r>
          </a:p>
          <a:p>
            <a:r>
              <a:rPr lang="en-US" dirty="0" smtClean="0"/>
              <a:t>This can lead to two different species over time.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Glogster</a:t>
            </a:r>
            <a:r>
              <a:rPr lang="en-US" dirty="0" smtClean="0"/>
              <a:t> Assignment for Sec.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You and a partner are going to create a </a:t>
            </a:r>
            <a:r>
              <a:rPr lang="en-US" dirty="0" err="1" smtClean="0"/>
              <a:t>glogster</a:t>
            </a:r>
            <a:r>
              <a:rPr lang="en-US" dirty="0" smtClean="0"/>
              <a:t> explaining your assigned term.</a:t>
            </a:r>
          </a:p>
          <a:p>
            <a:r>
              <a:rPr lang="en-US" dirty="0" smtClean="0"/>
              <a:t>Include: explanation/definition, examples, pictures, big idea, your own definition</a:t>
            </a:r>
          </a:p>
          <a:p>
            <a:pPr>
              <a:buNone/>
            </a:pPr>
            <a:r>
              <a:rPr lang="en-US" b="1" dirty="0" smtClean="0"/>
              <a:t>Concepts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1. Speciation</a:t>
            </a:r>
          </a:p>
          <a:p>
            <a:pPr>
              <a:buNone/>
            </a:pPr>
            <a:r>
              <a:rPr lang="en-US" dirty="0" smtClean="0"/>
              <a:t>2. Morphology</a:t>
            </a:r>
          </a:p>
          <a:p>
            <a:pPr>
              <a:buNone/>
            </a:pPr>
            <a:r>
              <a:rPr lang="en-US" dirty="0" smtClean="0"/>
              <a:t>3. Biological Species Concept</a:t>
            </a:r>
          </a:p>
          <a:p>
            <a:pPr>
              <a:buNone/>
            </a:pPr>
            <a:r>
              <a:rPr lang="en-US" dirty="0" smtClean="0"/>
              <a:t>4. Geographic Isolation/Reproductive Isolation</a:t>
            </a:r>
          </a:p>
          <a:p>
            <a:pPr>
              <a:buNone/>
            </a:pPr>
            <a:r>
              <a:rPr lang="en-US" dirty="0" smtClean="0"/>
              <a:t>5. </a:t>
            </a:r>
            <a:r>
              <a:rPr lang="en-US" dirty="0" err="1" smtClean="0"/>
              <a:t>Prezygotic</a:t>
            </a:r>
            <a:r>
              <a:rPr lang="en-US" dirty="0" smtClean="0"/>
              <a:t> Isolation/</a:t>
            </a:r>
            <a:r>
              <a:rPr lang="en-US" dirty="0" err="1" smtClean="0"/>
              <a:t>Postzygotic</a:t>
            </a:r>
            <a:r>
              <a:rPr lang="en-US" dirty="0" smtClean="0"/>
              <a:t> Isolation</a:t>
            </a:r>
          </a:p>
          <a:p>
            <a:pPr>
              <a:buNone/>
            </a:pPr>
            <a:r>
              <a:rPr lang="en-US" smtClean="0"/>
              <a:t>6. Punctuated </a:t>
            </a:r>
            <a:r>
              <a:rPr lang="en-US" dirty="0" smtClean="0"/>
              <a:t>Equilibrium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Measuring frequency of a variation.</a:t>
            </a:r>
          </a:p>
          <a:p>
            <a:r>
              <a:rPr lang="en-US" dirty="0" smtClean="0"/>
              <a:t>Most of the time the differences are shaped like a bell curve.</a:t>
            </a:r>
          </a:p>
          <a:p>
            <a:r>
              <a:rPr lang="en-US" dirty="0" smtClean="0"/>
              <a:t>Most organisms have an average characteristic.</a:t>
            </a:r>
          </a:p>
          <a:p>
            <a:r>
              <a:rPr lang="en-US" dirty="0" smtClean="0"/>
              <a:t>Ex. Length of fish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Variation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Mutation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Recombination</a:t>
            </a:r>
          </a:p>
          <a:p>
            <a:pPr marL="514350" indent="-514350">
              <a:buAutoNum type="arabicPeriod"/>
            </a:pPr>
            <a:r>
              <a:rPr lang="en-US" dirty="0" smtClean="0"/>
              <a:t>Random fusion of gametes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Allele Frequencies and the Gene </a:t>
            </a:r>
            <a:r>
              <a:rPr lang="en-US" dirty="0"/>
              <a:t>P</a:t>
            </a:r>
            <a:r>
              <a:rPr lang="en-US" dirty="0" smtClean="0"/>
              <a:t>ool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Gene pool – total genetic information available in a population.</a:t>
            </a:r>
          </a:p>
          <a:p>
            <a:r>
              <a:rPr lang="en-US" dirty="0" smtClean="0"/>
              <a:t>All the genes in a population that can be expressed in future generations.</a:t>
            </a:r>
          </a:p>
          <a:p>
            <a:r>
              <a:rPr lang="en-US" dirty="0" smtClean="0"/>
              <a:t>Ex. Two forms of allele A and a in a set of 10 gametes.  If half the gametes carry the allele A, we can say that the allele frequency of A is 0.5 or 50%.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Allele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Determined by dividing the number of a certain allele by the total number of alleles of all types in the population.</a:t>
            </a:r>
          </a:p>
          <a:p>
            <a:r>
              <a:rPr lang="en-US" dirty="0" smtClean="0"/>
              <a:t>Certain allele = five A allele</a:t>
            </a:r>
          </a:p>
          <a:p>
            <a:r>
              <a:rPr lang="en-US" dirty="0" smtClean="0"/>
              <a:t>Total number of alleles = ten gametes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Allele Frequency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Brown hair allele frequency</a:t>
            </a:r>
          </a:p>
          <a:p>
            <a:r>
              <a:rPr lang="en-US" dirty="0" smtClean="0"/>
              <a:t>Number of people carrying an allele for brown hair = __________</a:t>
            </a:r>
          </a:p>
          <a:p>
            <a:r>
              <a:rPr lang="en-US" dirty="0" smtClean="0"/>
              <a:t>Total number of alleles = ________</a:t>
            </a:r>
          </a:p>
          <a:p>
            <a:endParaRPr lang="en-US" dirty="0"/>
          </a:p>
          <a:p>
            <a:pPr>
              <a:buNone/>
            </a:pPr>
            <a:r>
              <a:rPr lang="en-US" dirty="0" smtClean="0"/>
              <a:t>Is this an accurate calculation?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Predicting Phenotype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Phenotype frequency – the number of individuals with a particular phenotype divided by the total number of individuals in the population.</a:t>
            </a:r>
          </a:p>
          <a:p>
            <a:r>
              <a:rPr lang="en-US" dirty="0" smtClean="0"/>
              <a:t>Ex. Four o’clock flowers; 4 pink plants out of 8 plants.  0.5 pink</a:t>
            </a:r>
          </a:p>
          <a:p>
            <a:endParaRPr lang="en-US" dirty="0"/>
          </a:p>
          <a:p>
            <a:r>
              <a:rPr lang="en-US" dirty="0" smtClean="0"/>
              <a:t>Pg. 301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Genotype Frequencies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Frequency of certain genotypes.</a:t>
            </a:r>
          </a:p>
          <a:p>
            <a:pPr>
              <a:buNone/>
            </a:pPr>
            <a:r>
              <a:rPr lang="en-US" dirty="0" smtClean="0"/>
              <a:t>ex. </a:t>
            </a:r>
            <a:endParaRPr lang="en-US" dirty="0"/>
          </a:p>
          <a:p>
            <a:pPr>
              <a:buNone/>
            </a:pPr>
            <a:r>
              <a:rPr lang="en-US" dirty="0" smtClean="0"/>
              <a:t>Frequency of RR</a:t>
            </a:r>
          </a:p>
          <a:p>
            <a:pPr>
              <a:buNone/>
            </a:pPr>
            <a:r>
              <a:rPr lang="en-US" dirty="0" smtClean="0"/>
              <a:t>*remember Law of Probability</a:t>
            </a:r>
          </a:p>
          <a:p>
            <a:pPr>
              <a:buNone/>
            </a:pPr>
            <a:r>
              <a:rPr lang="en-US" dirty="0" smtClean="0"/>
              <a:t>Frequency of R x Frequency of R = Frequency of RR pair</a:t>
            </a:r>
          </a:p>
          <a:p>
            <a:pPr>
              <a:buNone/>
            </a:pPr>
            <a:r>
              <a:rPr lang="en-US" dirty="0" smtClean="0"/>
              <a:t>0.75 x 0.75 = 0.5625 (RR)</a:t>
            </a:r>
          </a:p>
          <a:p>
            <a:pPr>
              <a:buNone/>
            </a:pPr>
            <a:r>
              <a:rPr lang="en-US" dirty="0" smtClean="0"/>
              <a:t>Frequency of r x Frequency of r = Frequency of </a:t>
            </a:r>
            <a:r>
              <a:rPr lang="en-US" dirty="0" err="1" smtClean="0"/>
              <a:t>rr</a:t>
            </a:r>
            <a:r>
              <a:rPr lang="en-US" dirty="0" smtClean="0"/>
              <a:t> pair</a:t>
            </a:r>
          </a:p>
          <a:p>
            <a:pPr>
              <a:buNone/>
            </a:pPr>
            <a:r>
              <a:rPr lang="en-US" dirty="0" smtClean="0"/>
              <a:t>0.25 x 0.25 = 0.0625 (</a:t>
            </a:r>
            <a:r>
              <a:rPr lang="en-US" dirty="0" err="1" smtClean="0"/>
              <a:t>rr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98</TotalTime>
  <Words>655</Words>
  <Application>Microsoft Office PowerPoint</Application>
  <PresentationFormat>On-screen Show (4:3)</PresentationFormat>
  <Paragraphs>91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Solstice</vt:lpstr>
      <vt:lpstr>Chapter 16 – The Evolution of Populations and Speciation</vt:lpstr>
      <vt:lpstr>Genetic Equilibrium</vt:lpstr>
      <vt:lpstr>Variation</vt:lpstr>
      <vt:lpstr>Causes of Variation</vt:lpstr>
      <vt:lpstr>Allele Frequencies and the Gene Pool</vt:lpstr>
      <vt:lpstr>Allele Frequency</vt:lpstr>
      <vt:lpstr>Class Allele Frequency</vt:lpstr>
      <vt:lpstr>Predicting Phenotype</vt:lpstr>
      <vt:lpstr>Genotype Frequencies</vt:lpstr>
      <vt:lpstr>Slide 10</vt:lpstr>
      <vt:lpstr>Hardy-Weinberg Genetic Equilibrium</vt:lpstr>
      <vt:lpstr>Requirements for this to be true:</vt:lpstr>
      <vt:lpstr>Theory</vt:lpstr>
      <vt:lpstr>H.W.</vt:lpstr>
      <vt:lpstr>Ch. 16: sec. 2 – Nonrandom Mating</vt:lpstr>
      <vt:lpstr>Assortative Mating</vt:lpstr>
      <vt:lpstr>Natural Selection</vt:lpstr>
      <vt:lpstr>Stabilizing Selection</vt:lpstr>
      <vt:lpstr>Directional Selection</vt:lpstr>
      <vt:lpstr>Disruptive Selection</vt:lpstr>
      <vt:lpstr>Glogster Assignment for Sec. 3</vt:lpstr>
      <vt:lpstr>Slide 22</vt:lpstr>
      <vt:lpstr>Slide 23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16 – The Evolution of Populations and Speciation</dc:title>
  <dc:creator>Student</dc:creator>
  <cp:lastModifiedBy>Student</cp:lastModifiedBy>
  <cp:revision>7</cp:revision>
  <dcterms:created xsi:type="dcterms:W3CDTF">2010-03-16T12:47:31Z</dcterms:created>
  <dcterms:modified xsi:type="dcterms:W3CDTF">2010-03-18T13:14:52Z</dcterms:modified>
</cp:coreProperties>
</file>